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1" r:id="rId5"/>
    <p:sldId id="266" r:id="rId6"/>
    <p:sldId id="267" r:id="rId7"/>
    <p:sldId id="265" r:id="rId8"/>
    <p:sldId id="263" r:id="rId9"/>
    <p:sldId id="264" r:id="rId10"/>
    <p:sldId id="268" r:id="rId11"/>
    <p:sldId id="269" r:id="rId12"/>
    <p:sldId id="271" r:id="rId13"/>
    <p:sldId id="270" r:id="rId14"/>
    <p:sldId id="272" r:id="rId15"/>
    <p:sldId id="273" r:id="rId16"/>
    <p:sldId id="274" r:id="rId17"/>
    <p:sldId id="259" r:id="rId18"/>
    <p:sldId id="275" r:id="rId19"/>
    <p:sldId id="277" r:id="rId20"/>
    <p:sldId id="278" r:id="rId21"/>
    <p:sldId id="276" r:id="rId22"/>
    <p:sldId id="279" r:id="rId23"/>
    <p:sldId id="280" r:id="rId24"/>
    <p:sldId id="282" r:id="rId25"/>
    <p:sldId id="281" r:id="rId26"/>
    <p:sldId id="283" r:id="rId27"/>
    <p:sldId id="284" r:id="rId28"/>
    <p:sldId id="257" r:id="rId29"/>
    <p:sldId id="258" r:id="rId30"/>
    <p:sldId id="286" r:id="rId31"/>
    <p:sldId id="285" r:id="rId32"/>
    <p:sldId id="288" r:id="rId33"/>
    <p:sldId id="287" r:id="rId34"/>
    <p:sldId id="294" r:id="rId35"/>
    <p:sldId id="295" r:id="rId36"/>
    <p:sldId id="296" r:id="rId37"/>
    <p:sldId id="297" r:id="rId38"/>
    <p:sldId id="298" r:id="rId39"/>
    <p:sldId id="290" r:id="rId40"/>
    <p:sldId id="289" r:id="rId41"/>
    <p:sldId id="291" r:id="rId42"/>
    <p:sldId id="292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8" r:id="rId51"/>
    <p:sldId id="309" r:id="rId52"/>
    <p:sldId id="310" r:id="rId53"/>
    <p:sldId id="311" r:id="rId54"/>
    <p:sldId id="312" r:id="rId55"/>
    <p:sldId id="313" r:id="rId56"/>
    <p:sldId id="299" r:id="rId57"/>
    <p:sldId id="314" r:id="rId58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80677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72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1312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360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1201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046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0692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636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0909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22971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981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0E850-6850-45BD-8AFA-9125C8E65378}" type="datetimeFigureOut">
              <a:rPr lang="th-TH" smtClean="0"/>
              <a:t>21/11/57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1435B-3ECE-4720-B797-C522DD2DCAC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796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0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High boosting filter</a:t>
            </a:r>
            <a:endParaRPr lang="th-T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784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00808"/>
            <a:ext cx="45148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5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a lot of 2D convolution operator</a:t>
            </a:r>
          </a:p>
          <a:p>
            <a:endParaRPr lang="th-TH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44196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4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2D Convolution will be available if center of kernel overlap to input picture.</a:t>
            </a:r>
          </a:p>
          <a:p>
            <a:r>
              <a:rPr lang="en-US" dirty="0" smtClean="0"/>
              <a:t>If some cell in kernel doesn’t overlap input picture, we don’t consider it or equal to zero(0)</a:t>
            </a:r>
          </a:p>
          <a:p>
            <a:r>
              <a:rPr lang="en-US" dirty="0" smtClean="0"/>
              <a:t>Kernel will move around input cells respectively.</a:t>
            </a:r>
            <a:endParaRPr lang="en-US" dirty="0"/>
          </a:p>
          <a:p>
            <a:endParaRPr lang="en-US" dirty="0" smtClean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613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5904656" cy="4469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6047710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I’(0,0)= 0+0+0+0+2x2+1x2+0+(-1)x2+1x1=5</a:t>
            </a:r>
            <a:endParaRPr lang="th-TH" dirty="0"/>
          </a:p>
        </p:txBody>
      </p:sp>
      <p:sp>
        <p:nvSpPr>
          <p:cNvPr id="3" name="TextBox 2"/>
          <p:cNvSpPr txBox="1"/>
          <p:nvPr/>
        </p:nvSpPr>
        <p:spPr>
          <a:xfrm>
            <a:off x="1691680" y="1484784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149438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768"/>
            <a:ext cx="5832648" cy="440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6047710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I’(1,0)= 0+0+0+(-1)x2+2x2+1x2+(-1)x2+(-</a:t>
            </a:r>
            <a:r>
              <a:rPr lang="en-US" dirty="0" smtClean="0"/>
              <a:t>1)x1+1x3=4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969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340768"/>
            <a:ext cx="5184576" cy="402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6047710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I’(2,0)= 0+0+0+(-1)x2+2x2+1x3+(-1)x1+(-1)x3+1x3=4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7206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12775"/>
            <a:ext cx="5832648" cy="440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6047710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I’(3,0)= 0+0+0+(-1)x2+2x3+0+(-1)x3+(-1)x3+0=-2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4013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Sum of coefficient of each cell of kernel must be 1</a:t>
            </a:r>
          </a:p>
          <a:p>
            <a:r>
              <a:rPr lang="en-US" sz="3600" dirty="0" smtClean="0"/>
              <a:t>If it is higher than 1. it will be brighter. (255 = White)</a:t>
            </a:r>
          </a:p>
          <a:p>
            <a:r>
              <a:rPr lang="en-US" sz="3600" dirty="0" smtClean="0"/>
              <a:t>If not,  it will be darker (0 = BLACK)</a:t>
            </a:r>
          </a:p>
          <a:p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10093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Blurrin</a:t>
            </a:r>
            <a:r>
              <a:rPr lang="en-US" dirty="0"/>
              <a:t>g</a:t>
            </a:r>
            <a:r>
              <a:rPr lang="en-US" dirty="0" smtClean="0"/>
              <a:t> or Smoothing</a:t>
            </a:r>
          </a:p>
          <a:p>
            <a:r>
              <a:rPr lang="en-US" dirty="0" smtClean="0"/>
              <a:t>- Mean filter</a:t>
            </a:r>
          </a:p>
          <a:p>
            <a:r>
              <a:rPr lang="en-US" dirty="0" smtClean="0"/>
              <a:t>- Gaussian filter</a:t>
            </a:r>
          </a:p>
          <a:p>
            <a:r>
              <a:rPr lang="en-US" dirty="0" smtClean="0"/>
              <a:t>- Median filter</a:t>
            </a:r>
          </a:p>
          <a:p>
            <a:endParaRPr 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149080"/>
            <a:ext cx="3082721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51521"/>
            <a:ext cx="3888432" cy="290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19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3"/>
            <a:ext cx="6984776" cy="518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4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5445224"/>
          </a:xfrm>
        </p:spPr>
        <p:txBody>
          <a:bodyPr/>
          <a:lstStyle/>
          <a:p>
            <a:r>
              <a:rPr lang="en-US" dirty="0" smtClean="0"/>
              <a:t>In our course, we studied in 2D only</a:t>
            </a:r>
          </a:p>
          <a:p>
            <a:r>
              <a:rPr lang="en-US" dirty="0"/>
              <a:t>I</a:t>
            </a:r>
            <a:r>
              <a:rPr lang="en-US" dirty="0" smtClean="0"/>
              <a:t>n the image processing, we will focus on 3D because image has columns and rows or pixel</a:t>
            </a:r>
          </a:p>
          <a:p>
            <a:endParaRPr lang="th-T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17843"/>
            <a:ext cx="23812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cnx.org/resources/dd9af2b7896a4c77c3f19e7d5b828b47/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6952"/>
            <a:ext cx="346898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4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4784"/>
            <a:ext cx="6192688" cy="4869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79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6552728" cy="513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54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00808"/>
            <a:ext cx="6171981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87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28799"/>
            <a:ext cx="5328592" cy="3989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5877272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Gaussian equation</a:t>
            </a:r>
            <a:endParaRPr lang="th-TH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90" y="996977"/>
            <a:ext cx="2172788" cy="192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http://patentimages.storage.googleapis.com/WO2002080101A1/imgf000003_0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144" y="3140968"/>
            <a:ext cx="2401091" cy="163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https://www.usenix.org/legacy/event/usenix04/tech/freenix/full_papers/nilsson/nilsson_html/img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926" y="5143133"/>
            <a:ext cx="771525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35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6264696" cy="507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5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5976664" cy="4675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1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2776"/>
            <a:ext cx="6264696" cy="462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115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6192688" cy="46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6021288"/>
            <a:ext cx="806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can reduce noise by using blurring or smoothing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992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boosting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 image processing, it is often desirable to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emphasize high frequency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components representing the image details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without eliminating low frequency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components (such as sharpening). The </a:t>
            </a:r>
            <a:r>
              <a:rPr lang="en-US" b="1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high-boost filter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can be used to enhance </a:t>
            </a:r>
            <a:r>
              <a:rPr lang="en-US" dirty="0" smtClean="0">
                <a:solidFill>
                  <a:srgbClr val="FF0000"/>
                </a:solidFill>
                <a:latin typeface="Arial" charset="0"/>
                <a:ea typeface="+mn-ea"/>
                <a:cs typeface="+mn-cs"/>
              </a:rPr>
              <a:t>high frequency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component.</a:t>
            </a:r>
            <a:endParaRPr lang="en-US" kern="0" dirty="0" smtClean="0">
              <a:solidFill>
                <a:schemeClr val="tx1"/>
              </a:solidFill>
              <a:ea typeface="+mn-ea"/>
              <a:cs typeface="+mn-cs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439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boosting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boost filter is composed by an </a:t>
            </a:r>
            <a:r>
              <a:rPr lang="en-US" b="1" dirty="0" smtClean="0"/>
              <a:t>all pass filter</a:t>
            </a:r>
            <a:r>
              <a:rPr lang="en-US" dirty="0" smtClean="0"/>
              <a:t> </a:t>
            </a:r>
            <a:r>
              <a:rPr lang="en-US" dirty="0"/>
              <a:t>and a </a:t>
            </a:r>
            <a:r>
              <a:rPr lang="en-US" b="1" dirty="0"/>
              <a:t>edge </a:t>
            </a:r>
            <a:r>
              <a:rPr lang="en-US" b="1" dirty="0" smtClean="0"/>
              <a:t>detection(high pass)</a:t>
            </a:r>
            <a:r>
              <a:rPr lang="en-US" dirty="0" smtClean="0"/>
              <a:t> filter </a:t>
            </a:r>
            <a:r>
              <a:rPr lang="en-US" dirty="0"/>
              <a:t>(</a:t>
            </a:r>
            <a:r>
              <a:rPr lang="en-US" b="1" dirty="0" err="1"/>
              <a:t>laplacian</a:t>
            </a:r>
            <a:r>
              <a:rPr lang="en-US" b="1" dirty="0"/>
              <a:t> filter</a:t>
            </a:r>
            <a:r>
              <a:rPr lang="en-US" dirty="0"/>
              <a:t>). Thus, it emphasizes edges and results in </a:t>
            </a:r>
            <a:r>
              <a:rPr lang="en-US" dirty="0" smtClean="0"/>
              <a:t>image sharpener</a:t>
            </a:r>
            <a:r>
              <a:rPr lang="en-US" dirty="0"/>
              <a:t>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75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Pixel is a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m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which value represent the color</a:t>
                </a:r>
              </a:p>
              <a:p>
                <a:r>
                  <a:rPr lang="en-US" dirty="0" smtClean="0"/>
                  <a:t>0 = BLACK, 1-254 = grey, 255 = WHITE</a:t>
                </a:r>
              </a:p>
              <a:p>
                <a:r>
                  <a:rPr lang="en-US" dirty="0" smtClean="0"/>
                  <a:t>RGB is also R(0-255), G(0-255), B(0-255)</a:t>
                </a:r>
                <a:r>
                  <a:rPr lang="en-US" dirty="0"/>
                  <a:t> </a:t>
                </a:r>
                <a:r>
                  <a:rPr lang="en-US" dirty="0" smtClean="0"/>
                  <a:t>in each pixel</a:t>
                </a:r>
                <a:endParaRPr lang="th-TH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 descr="http://hosting.soonet.ca/eliris/remotesensing/LectureImages/pixel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258048"/>
            <a:ext cx="3181350" cy="239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ttp://i.stack.imgur.com/0bv0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4447974"/>
            <a:ext cx="357187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pass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that if we have input. We then convolute it with delta function. Output will be the same as input. Therefore, it calls all pass filter</a:t>
            </a:r>
            <a:endParaRPr lang="th-TH" dirty="0"/>
          </a:p>
        </p:txBody>
      </p:sp>
      <p:pic>
        <p:nvPicPr>
          <p:cNvPr id="4" name="Picture 12" descr="http://www.songho.ca/dsp/convolution/files/conv_img1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23" y="400506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http://www.songho.ca/dsp/convolution/files/conv2d_del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162181"/>
            <a:ext cx="2381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28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Blurring and Smoothing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 low-pass filter</a:t>
            </a:r>
            <a:r>
              <a:rPr lang="en-US" dirty="0"/>
              <a:t>, also called a "blurring" or "smoothing" filter, averages out rapid changes in </a:t>
            </a:r>
            <a:r>
              <a:rPr lang="en-US" dirty="0" smtClean="0"/>
              <a:t>intensity.</a:t>
            </a:r>
          </a:p>
          <a:p>
            <a:endParaRPr lang="th-T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071" y="3140968"/>
            <a:ext cx="6120680" cy="3312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6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pass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268760"/>
            <a:ext cx="6984776" cy="453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5706834"/>
            <a:ext cx="6947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pass            -        Low pass   =      High pass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6242670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Same                -        Blurring     =      Edge detection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4337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Sometimes, it’s difficult to find edge because of noise(high frequency).</a:t>
            </a:r>
          </a:p>
          <a:p>
            <a:r>
              <a:rPr lang="en-US" dirty="0" smtClean="0"/>
              <a:t>We use blurring or smoothing to reduce noise.</a:t>
            </a:r>
          </a:p>
          <a:p>
            <a:r>
              <a:rPr lang="en-US" dirty="0" smtClean="0"/>
              <a:t>However, if picture is clear, we don’t need to blur or smoothing. If we blur or smooth clear picture, it will be difficult to find edge. Therefore, don’t blur it sometimes.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602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th-TH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40768"/>
            <a:ext cx="7272808" cy="4798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47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th-TH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628800"/>
            <a:ext cx="6192688" cy="466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8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th-TH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know that edge caused of suddenly changed intensity.</a:t>
            </a:r>
          </a:p>
          <a:p>
            <a:r>
              <a:rPr lang="en-US" dirty="0" smtClean="0"/>
              <a:t>We can use first order of differential (In 2D, we call gradient operators such </a:t>
            </a:r>
            <a:r>
              <a:rPr lang="en-US" smtClean="0"/>
              <a:t>as Roberts</a:t>
            </a:r>
            <a:r>
              <a:rPr lang="en-US" dirty="0" smtClean="0"/>
              <a:t>, </a:t>
            </a:r>
            <a:r>
              <a:rPr lang="en-US" dirty="0" err="1" smtClean="0"/>
              <a:t>Sobel</a:t>
            </a:r>
            <a:r>
              <a:rPr lang="en-US" dirty="0" smtClean="0"/>
              <a:t> and </a:t>
            </a:r>
            <a:r>
              <a:rPr lang="en-US" dirty="0" err="1" smtClean="0"/>
              <a:t>Prewit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 can also use second order of differential or </a:t>
            </a:r>
            <a:r>
              <a:rPr lang="en-US" dirty="0" err="1" smtClean="0"/>
              <a:t>Laplacian</a:t>
            </a:r>
            <a:r>
              <a:rPr lang="en-US" dirty="0" smtClean="0"/>
              <a:t> operator to find zero crossing that a point that have difference of 2 point opposite color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241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 detection</a:t>
            </a:r>
            <a:endParaRPr lang="th-TH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168511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706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Laplacian</a:t>
            </a:r>
            <a:r>
              <a:rPr lang="en-US" dirty="0" smtClean="0"/>
              <a:t> Operator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applied to a 2-D function , this operator </a:t>
            </a:r>
            <a:r>
              <a:rPr lang="en-US" dirty="0" smtClean="0"/>
              <a:t>produces </a:t>
            </a:r>
            <a:r>
              <a:rPr lang="en-US" dirty="0"/>
              <a:t>a scalar function</a:t>
            </a:r>
            <a:r>
              <a:rPr lang="en-US" dirty="0" smtClean="0"/>
              <a:t>:’</a:t>
            </a:r>
          </a:p>
          <a:p>
            <a:r>
              <a:rPr lang="en-US" dirty="0"/>
              <a:t> </a:t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In discrete, 2D function</a:t>
            </a:r>
          </a:p>
          <a:p>
            <a:endParaRPr lang="en-US" dirty="0"/>
          </a:p>
          <a:p>
            <a:r>
              <a:rPr lang="en-US" dirty="0" smtClean="0"/>
              <a:t>KERNEL </a:t>
            </a:r>
            <a:endParaRPr lang="en-US" dirty="0"/>
          </a:p>
        </p:txBody>
      </p:sp>
      <p:pic>
        <p:nvPicPr>
          <p:cNvPr id="10244" name="Picture 4" descr="\begin{displaymath}\bigtriangleup f(x,y)&#10;=\frac{\partial^2 f}{\partial x^2}+\frac{\partial^2 f}{\partial y^2}&#10;\end{displaymath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-876300"/>
            <a:ext cx="35337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D:\Dropbox\Signal\Project\img8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48483"/>
            <a:ext cx="7632848" cy="53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D:\Dropbox\Signal\Project\img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2780928"/>
            <a:ext cx="6102522" cy="85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301208"/>
            <a:ext cx="97155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3" name="Picture 13" descr="\begin{displaymath}&#10;\left[ \begin{array}{rrr} 1 &amp; 1 &amp; 1  1 &amp; -8 &amp; 1  1 &amp; 1 &amp; 1&#10;\end{array} \right]&#10;\end{displaymath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303795"/>
            <a:ext cx="971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4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Image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3075" name="Picture 3" descr="D:\MATLAB\R2012b\bin\NiaoKa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4413969" cy="327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5301208"/>
            <a:ext cx="4413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NiaoKai</a:t>
            </a:r>
            <a:r>
              <a:rPr lang="en-US" sz="2000" dirty="0" smtClean="0"/>
              <a:t> (Already blurring, No Noise)</a:t>
            </a:r>
            <a:endParaRPr lang="th-TH" sz="2000" dirty="0"/>
          </a:p>
        </p:txBody>
      </p:sp>
      <p:pic>
        <p:nvPicPr>
          <p:cNvPr id="3076" name="Picture 4" descr="D:\MATLAB\R2012b\bin\Lenn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722" y="1340768"/>
            <a:ext cx="4074263" cy="407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55976" y="5653663"/>
            <a:ext cx="4413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Lenna</a:t>
            </a:r>
            <a:r>
              <a:rPr lang="en-US" sz="2000" dirty="0" smtClean="0"/>
              <a:t> (Look clear, with Noise but we can’t see)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10606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Impulse response(1D) </a:t>
            </a:r>
          </a:p>
          <a:p>
            <a:r>
              <a:rPr lang="en-US" dirty="0" smtClean="0"/>
              <a:t>= Kernel(2D) </a:t>
            </a:r>
          </a:p>
          <a:p>
            <a:r>
              <a:rPr lang="en-US" dirty="0" smtClean="0"/>
              <a:t>= MASK(2D)</a:t>
            </a:r>
          </a:p>
          <a:p>
            <a:endParaRPr lang="th-TH" dirty="0"/>
          </a:p>
        </p:txBody>
      </p:sp>
      <p:pic>
        <p:nvPicPr>
          <p:cNvPr id="2060" name="Picture 12" descr="http://www.songho.ca/dsp/convolution/files/conv_img1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00506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songho.ca/dsp/convolution/files/conv2d_del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897" y="4162181"/>
            <a:ext cx="2381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6" descr="http://upload.wikimedia.org/wikibooks/en/b/b4/Delta_Function.sv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073" name="Picture 25" descr="File:Delta Functi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49672"/>
            <a:ext cx="2392107" cy="181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" y="6093296"/>
            <a:ext cx="163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 smtClean="0"/>
              <a:t>Continous</a:t>
            </a:r>
            <a:r>
              <a:rPr lang="en-US" sz="1800" b="1" dirty="0" smtClean="0"/>
              <a:t> time</a:t>
            </a:r>
            <a:endParaRPr lang="th-TH" sz="1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41116" y="6242992"/>
            <a:ext cx="163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Discrete time</a:t>
            </a:r>
            <a:endParaRPr lang="th-TH" sz="1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578302" y="6196020"/>
            <a:ext cx="163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Discrete time</a:t>
            </a:r>
            <a:endParaRPr lang="th-TH" sz="1800" b="1" dirty="0"/>
          </a:p>
        </p:txBody>
      </p:sp>
    </p:spTree>
    <p:extLst>
      <p:ext uri="{BB962C8B-B14F-4D97-AF65-F5344CB8AC3E}">
        <p14:creationId xmlns:p14="http://schemas.microsoft.com/office/powerpoint/2010/main" val="136887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edge</a:t>
            </a:r>
            <a:endParaRPr lang="th-TH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428438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5733256"/>
            <a:ext cx="7560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edge detection by </a:t>
            </a:r>
            <a:r>
              <a:rPr lang="en-US" dirty="0" err="1" smtClean="0"/>
              <a:t>Laplacian</a:t>
            </a:r>
            <a:r>
              <a:rPr lang="en-US" dirty="0" smtClean="0"/>
              <a:t> 3x3 Kernel More noise without Blurring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2769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Blurring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4837" y="1392382"/>
            <a:ext cx="3375635" cy="4525963"/>
          </a:xfrm>
        </p:spPr>
        <p:txBody>
          <a:bodyPr/>
          <a:lstStyle/>
          <a:p>
            <a:r>
              <a:rPr lang="en-US" dirty="0" smtClean="0"/>
              <a:t>Blurring by using Gaussian filter</a:t>
            </a:r>
            <a:endParaRPr lang="th-TH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" y="1228266"/>
            <a:ext cx="46196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9421"/>
            <a:ext cx="47244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20888"/>
            <a:ext cx="3590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785" y="3344813"/>
            <a:ext cx="2172788" cy="1927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644" y="4580255"/>
            <a:ext cx="1562347" cy="1523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41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edge before blurring</a:t>
            </a:r>
            <a:endParaRPr lang="th-TH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634397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0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boosting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Finally, we add edge to original image which means we emphasize all edge in the picture</a:t>
            </a:r>
          </a:p>
          <a:p>
            <a:endParaRPr lang="th-TH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52936"/>
            <a:ext cx="7129051" cy="3825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97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process before, We find edge first and add them to original.</a:t>
            </a:r>
          </a:p>
          <a:p>
            <a:r>
              <a:rPr lang="en-US" dirty="0" smtClean="0"/>
              <a:t>On the other hand, we can modify kernel to convolution one time and get a sharpen image</a:t>
            </a:r>
          </a:p>
        </p:txBody>
      </p:sp>
    </p:spTree>
    <p:extLst>
      <p:ext uri="{BB962C8B-B14F-4D97-AF65-F5344CB8AC3E}">
        <p14:creationId xmlns:p14="http://schemas.microsoft.com/office/powerpoint/2010/main" val="1659034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Lineraity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Blur(Low pass) image </a:t>
            </a:r>
            <a:r>
              <a:rPr lang="en-US" dirty="0" smtClean="0"/>
              <a:t>-&gt; </a:t>
            </a:r>
            <a:r>
              <a:rPr lang="en-US" dirty="0"/>
              <a:t>Subtract original image -&gt; </a:t>
            </a:r>
            <a:r>
              <a:rPr lang="en-US" dirty="0" smtClean="0"/>
              <a:t>Get </a:t>
            </a:r>
            <a:r>
              <a:rPr lang="en-US" dirty="0"/>
              <a:t>edge(High pass)-&gt; Add to original image -&gt;  Sharpen </a:t>
            </a:r>
            <a:r>
              <a:rPr lang="en-US" dirty="0" smtClean="0"/>
              <a:t>image {Original(All)-Blur(Low) = Edge(High) -&gt; Original(All)+Edge(High) = Sharpen</a:t>
            </a:r>
          </a:p>
          <a:p>
            <a:r>
              <a:rPr lang="en-US" dirty="0" err="1" smtClean="0"/>
              <a:t>Laplacian</a:t>
            </a:r>
            <a:r>
              <a:rPr lang="en-US" dirty="0" smtClean="0"/>
              <a:t>(High pass) -&gt; Get edge -&gt; Add to original image -&gt; Sharpen</a:t>
            </a:r>
          </a:p>
          <a:p>
            <a:r>
              <a:rPr lang="en-US" dirty="0" err="1" smtClean="0"/>
              <a:t>Laplacian</a:t>
            </a:r>
            <a:r>
              <a:rPr lang="en-US" dirty="0" smtClean="0"/>
              <a:t> = Original - Blur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60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Delta function(All)+ Coefficient*</a:t>
            </a:r>
            <a:r>
              <a:rPr lang="en-US" dirty="0" err="1"/>
              <a:t>Laplacian</a:t>
            </a:r>
            <a:r>
              <a:rPr lang="en-US" dirty="0"/>
              <a:t>(High pass) convolute with </a:t>
            </a:r>
            <a:r>
              <a:rPr lang="en-US" dirty="0" smtClean="0"/>
              <a:t>original image = Sharpen</a:t>
            </a:r>
          </a:p>
          <a:p>
            <a:endParaRPr lang="en-US" dirty="0" smtClean="0"/>
          </a:p>
          <a:p>
            <a:endParaRPr lang="th-TH" dirty="0"/>
          </a:p>
          <a:p>
            <a:endParaRPr lang="th-TH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413689"/>
            <a:ext cx="59531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 descr="\begin{displaymath}W_{hb}=W_{ap}+c W_{hp}&#10;=\left[ \begin{array}{ccc} 0 &amp; 0 &amp; 0...&#10;... &amp; -c  -c &amp; 8c+1 &amp; -c \\&#10;-c &amp; -c &amp; -c \end{array} \right]&#10;\end{displaymath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-1409700"/>
            <a:ext cx="595312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37112"/>
            <a:ext cx="595312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569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boosting filter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6096" y="1600200"/>
            <a:ext cx="3250704" cy="4525963"/>
          </a:xfrm>
        </p:spPr>
        <p:txBody>
          <a:bodyPr/>
          <a:lstStyle/>
          <a:p>
            <a:r>
              <a:rPr lang="en-US" dirty="0" smtClean="0"/>
              <a:t>Coefficient = 2</a:t>
            </a:r>
            <a:endParaRPr lang="th-TH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43910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49080"/>
            <a:ext cx="43529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725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Niaokai</a:t>
            </a:r>
            <a:r>
              <a:rPr lang="en-US" dirty="0" smtClean="0"/>
              <a:t> Example</a:t>
            </a:r>
            <a:endParaRPr lang="th-TH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43910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33056"/>
            <a:ext cx="43624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1844824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Coefficient = 2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68553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Frequency response</a:t>
            </a:r>
            <a:endParaRPr lang="th-TH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29600" cy="39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5885135"/>
            <a:ext cx="4176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pass = Delta function + </a:t>
            </a:r>
            <a:r>
              <a:rPr lang="en-US" dirty="0" err="1" smtClean="0"/>
              <a:t>Coefficent</a:t>
            </a:r>
            <a:r>
              <a:rPr lang="en-US" dirty="0" smtClean="0"/>
              <a:t>* </a:t>
            </a:r>
            <a:r>
              <a:rPr lang="en-US" dirty="0" err="1" smtClean="0"/>
              <a:t>Laplacian</a:t>
            </a:r>
            <a:endParaRPr lang="th-TH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885135"/>
            <a:ext cx="21526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173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6" y="2492896"/>
            <a:ext cx="2214792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024350"/>
            <a:ext cx="4968552" cy="3227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55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Response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215784" cy="4086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5733256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pass (Gaussian For blur)</a:t>
            </a:r>
            <a:endParaRPr lang="th-TH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701355"/>
            <a:ext cx="28956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324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Response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661013"/>
            <a:ext cx="21431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" y="1124744"/>
            <a:ext cx="9172712" cy="426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5576" y="5733256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pass </a:t>
            </a:r>
            <a:r>
              <a:rPr lang="en-US" dirty="0" err="1" smtClean="0"/>
              <a:t>Laplacian</a:t>
            </a:r>
            <a:r>
              <a:rPr lang="en-US" dirty="0" smtClean="0"/>
              <a:t> (Edge detection)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133296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Response</a:t>
            </a:r>
            <a:endParaRPr lang="th-TH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8229600" cy="3994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5576" y="5733256"/>
            <a:ext cx="7632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pass (Same picture)</a:t>
            </a:r>
            <a:endParaRPr lang="th-TH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994866"/>
            <a:ext cx="21526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6666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th-TH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0763"/>
            <a:ext cx="8852034" cy="19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394147" y="5715000"/>
            <a:ext cx="56886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lena4.m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43334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th-TH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76872"/>
            <a:ext cx="8892480" cy="2449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851920" y="5661248"/>
            <a:ext cx="568863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lena5.m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35521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diagram</a:t>
            </a:r>
            <a:endParaRPr lang="th-TH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863080" cy="284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220072" y="5517232"/>
            <a:ext cx="39239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lena6.m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12095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fourier.eng.hmc.edu/e161/lectures/gradient/node7.html</a:t>
            </a:r>
          </a:p>
          <a:p>
            <a:r>
              <a:rPr lang="en-US" dirty="0"/>
              <a:t>http://oscar.iitb.ac.in/OSCARPP/Electrical%20Engineering/UploadedStoryboards/High%20Boost%20filtering.ppt</a:t>
            </a:r>
            <a:endParaRPr lang="en-US" dirty="0" smtClean="0"/>
          </a:p>
          <a:p>
            <a:r>
              <a:rPr lang="en-US" dirty="0"/>
              <a:t>http://alumni.media.mit.edu/~maov/classes/vision09/lect/09_Image_Filtering_Edge_Detection_09.pdf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2017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Mr. Siwat </a:t>
            </a:r>
            <a:r>
              <a:rPr lang="en-US" dirty="0" err="1" smtClean="0"/>
              <a:t>Kaolueng</a:t>
            </a:r>
            <a:r>
              <a:rPr lang="en-US" dirty="0" smtClean="0"/>
              <a:t> ID 56070503434</a:t>
            </a:r>
          </a:p>
          <a:p>
            <a:r>
              <a:rPr lang="en-US" dirty="0" smtClean="0"/>
              <a:t>Mr. </a:t>
            </a:r>
            <a:r>
              <a:rPr lang="en-US" dirty="0" err="1" smtClean="0"/>
              <a:t>Naiprakarn</a:t>
            </a:r>
            <a:r>
              <a:rPr lang="en-US" dirty="0" smtClean="0"/>
              <a:t> </a:t>
            </a:r>
            <a:r>
              <a:rPr lang="en-US" dirty="0" err="1" smtClean="0"/>
              <a:t>Nakornkhet</a:t>
            </a:r>
            <a:r>
              <a:rPr lang="en-US" dirty="0" smtClean="0"/>
              <a:t> ID 56070503419</a:t>
            </a:r>
          </a:p>
          <a:p>
            <a:r>
              <a:rPr lang="en-US" dirty="0" smtClean="0"/>
              <a:t>Mr. </a:t>
            </a:r>
            <a:r>
              <a:rPr lang="en-US" dirty="0" err="1" smtClean="0"/>
              <a:t>Saurawit</a:t>
            </a:r>
            <a:r>
              <a:rPr lang="en-US" dirty="0" smtClean="0"/>
              <a:t> </a:t>
            </a:r>
            <a:r>
              <a:rPr lang="en-US" dirty="0" err="1" smtClean="0"/>
              <a:t>Sanguanphokai</a:t>
            </a:r>
            <a:r>
              <a:rPr lang="en-US" dirty="0" smtClean="0"/>
              <a:t> ID 56070503437</a:t>
            </a:r>
            <a:endParaRPr lang="en-US" dirty="0" smtClean="0"/>
          </a:p>
          <a:p>
            <a:r>
              <a:rPr lang="en-US" dirty="0" smtClean="0"/>
              <a:t>Mr. </a:t>
            </a:r>
            <a:r>
              <a:rPr lang="en-US" dirty="0" err="1" smtClean="0"/>
              <a:t>Sarun</a:t>
            </a:r>
            <a:r>
              <a:rPr lang="en-US" dirty="0" smtClean="0"/>
              <a:t> </a:t>
            </a:r>
            <a:r>
              <a:rPr lang="en-US" smtClean="0"/>
              <a:t>Keiwkajee</a:t>
            </a:r>
            <a:r>
              <a:rPr lang="en-US" dirty="0" smtClean="0"/>
              <a:t> </a:t>
            </a:r>
            <a:r>
              <a:rPr lang="en-US" dirty="0" smtClean="0"/>
              <a:t>ID </a:t>
            </a:r>
            <a:r>
              <a:rPr lang="en-US" dirty="0" smtClean="0"/>
              <a:t>56070503467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3796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7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005064"/>
            <a:ext cx="4576564" cy="2577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http://www.mathworks.se/matlabcentral/fileexchange/screenshots/3836/origina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3207"/>
            <a:ext cx="5486400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412432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1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6" descr="http://1.bp.blogspot.com/-RdGlwhVGZH8/VBSPvz-s1yI/AAAAAAAAFHY/LNDAgIEQYUU/s1600/Wavelet-Laplacian-Gaussia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22" y="2636912"/>
            <a:ext cx="2592288" cy="309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67084" y="4797152"/>
            <a:ext cx="36251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of kernel in continuous</a:t>
            </a:r>
            <a:endParaRPr lang="th-TH" dirty="0"/>
          </a:p>
        </p:txBody>
      </p:sp>
      <p:pic>
        <p:nvPicPr>
          <p:cNvPr id="6" name="Picture 8" descr="http://www.rupj.net/portfolio/docs/cnr-manual/images/laplacian_mask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140968"/>
            <a:ext cx="30575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23425" y="4103494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Kernel in discrete time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1411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6408712" cy="433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94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th-TH" dirty="0"/>
          </a:p>
        </p:txBody>
      </p:sp>
      <p:pic>
        <p:nvPicPr>
          <p:cNvPr id="8210" name="Picture 1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4524375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13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815</Words>
  <Application>Microsoft Office PowerPoint</Application>
  <PresentationFormat>On-screen Show (4:3)</PresentationFormat>
  <Paragraphs>131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High boosting filter</vt:lpstr>
      <vt:lpstr>Background Knowledge</vt:lpstr>
      <vt:lpstr>Background Knowledge</vt:lpstr>
      <vt:lpstr>Background Knowledge</vt:lpstr>
      <vt:lpstr>PowerPoint Presentation</vt:lpstr>
      <vt:lpstr>PowerPoint Presentation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Background Knowledge</vt:lpstr>
      <vt:lpstr>PowerPoint Presentation</vt:lpstr>
      <vt:lpstr>Background knowledge</vt:lpstr>
      <vt:lpstr>Background knowledge</vt:lpstr>
      <vt:lpstr>Background knowledge</vt:lpstr>
      <vt:lpstr>High boosting filter</vt:lpstr>
      <vt:lpstr>High boosting filter</vt:lpstr>
      <vt:lpstr>All pass filter</vt:lpstr>
      <vt:lpstr>Blurring and Smoothing</vt:lpstr>
      <vt:lpstr>High pass filter</vt:lpstr>
      <vt:lpstr>Edge detection</vt:lpstr>
      <vt:lpstr>Edge detection</vt:lpstr>
      <vt:lpstr>Edge detection</vt:lpstr>
      <vt:lpstr>Edge detection</vt:lpstr>
      <vt:lpstr>Edge detection</vt:lpstr>
      <vt:lpstr>Laplacian Operator</vt:lpstr>
      <vt:lpstr>Original Image</vt:lpstr>
      <vt:lpstr>Find edge</vt:lpstr>
      <vt:lpstr>Blurring</vt:lpstr>
      <vt:lpstr>Find edge before blurring</vt:lpstr>
      <vt:lpstr>High boosting filter</vt:lpstr>
      <vt:lpstr>Linearity</vt:lpstr>
      <vt:lpstr>Lineraity</vt:lpstr>
      <vt:lpstr>Kernel</vt:lpstr>
      <vt:lpstr>High boosting filter</vt:lpstr>
      <vt:lpstr>Niaokai Example</vt:lpstr>
      <vt:lpstr>Frequency response</vt:lpstr>
      <vt:lpstr>Frequency Response</vt:lpstr>
      <vt:lpstr>Frequency Response</vt:lpstr>
      <vt:lpstr>Frequency Response</vt:lpstr>
      <vt:lpstr>Block diagram</vt:lpstr>
      <vt:lpstr>Block diagram</vt:lpstr>
      <vt:lpstr>Block diagram</vt:lpstr>
      <vt:lpstr>Reference</vt:lpstr>
      <vt:lpstr>Members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boosting filter</dc:title>
  <dc:creator>Siwat Karwlung</dc:creator>
  <cp:lastModifiedBy>Siwat Karwlung</cp:lastModifiedBy>
  <cp:revision>49</cp:revision>
  <dcterms:created xsi:type="dcterms:W3CDTF">2014-11-15T09:39:21Z</dcterms:created>
  <dcterms:modified xsi:type="dcterms:W3CDTF">2014-11-21T09:01:46Z</dcterms:modified>
</cp:coreProperties>
</file>